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20"/>
  </p:notesMasterIdLst>
  <p:sldIdLst>
    <p:sldId id="256" r:id="rId2"/>
    <p:sldId id="257" r:id="rId3"/>
    <p:sldId id="258" r:id="rId4"/>
    <p:sldId id="275" r:id="rId5"/>
    <p:sldId id="276" r:id="rId6"/>
    <p:sldId id="273" r:id="rId7"/>
    <p:sldId id="259" r:id="rId8"/>
    <p:sldId id="263" r:id="rId9"/>
    <p:sldId id="264" r:id="rId10"/>
    <p:sldId id="265" r:id="rId11"/>
    <p:sldId id="266" r:id="rId12"/>
    <p:sldId id="277" r:id="rId13"/>
    <p:sldId id="278" r:id="rId14"/>
    <p:sldId id="280" r:id="rId15"/>
    <p:sldId id="268" r:id="rId16"/>
    <p:sldId id="281" r:id="rId17"/>
    <p:sldId id="269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5D9AF-1161-4F26-971C-9163819A1612}" type="datetimeFigureOut">
              <a:rPr lang="en-IN" smtClean="0"/>
              <a:t>18-08-2024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3F6BC-59D8-4C88-8844-E46369B2F0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299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558129" y="434162"/>
            <a:ext cx="11075745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63168" y="1820206"/>
            <a:ext cx="103632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963168" y="3685032"/>
            <a:ext cx="103632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603A-DB13-48AF-A39E-E590A8CCD6F7}" type="datetime1">
              <a:rPr lang="en-IN" smtClean="0"/>
              <a:t>18-08-2024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4983480"/>
            <a:ext cx="1091184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0" y="530352"/>
            <a:ext cx="1091184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0E4B-9E77-4E2E-80F0-E24F670E1363}" type="datetime1">
              <a:rPr lang="en-IN" smtClean="0"/>
              <a:t>18-08-2024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33405"/>
            <a:ext cx="26416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533403"/>
            <a:ext cx="79248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48CFC-030A-4F28-9628-03C6F428A764}" type="datetime1">
              <a:rPr lang="en-IN" smtClean="0"/>
              <a:t>18-08-2024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4983480"/>
            <a:ext cx="1091184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530352"/>
            <a:ext cx="1091184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6E26-B7B1-4AEC-8B0B-A5CEAA7584C0}" type="datetime1">
              <a:rPr lang="en-IN" smtClean="0"/>
              <a:t>18-08-2024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558129" y="434163"/>
            <a:ext cx="11075745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59" y="4928616"/>
            <a:ext cx="1091184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459" y="5624484"/>
            <a:ext cx="1091184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3CA3-F285-4935-A0BC-BBD1A4776BF7}" type="datetime1">
              <a:rPr lang="en-IN" smtClean="0"/>
              <a:t>18-08-2024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3" y="530352"/>
            <a:ext cx="524256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0480" y="530352"/>
            <a:ext cx="524256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3265-73A1-4C20-AE9E-DB696F2CA3FA}" type="datetime1">
              <a:rPr lang="en-IN" smtClean="0"/>
              <a:t>18-08-2024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4983480"/>
            <a:ext cx="1091184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632" y="579438"/>
            <a:ext cx="524256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02892" y="579438"/>
            <a:ext cx="524256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809632" y="1447800"/>
            <a:ext cx="524256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892" y="1447800"/>
            <a:ext cx="524256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45E8-AE89-4B85-9366-C62CF2796E2B}" type="datetime1">
              <a:rPr lang="en-IN" smtClean="0"/>
              <a:t>18-08-2024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4A3A-1F39-4939-B4CC-EA0398EFC9E5}" type="datetime1">
              <a:rPr lang="en-IN" smtClean="0"/>
              <a:t>18-08-2024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7BBD9-01AF-4D7C-95E9-350530975659}" type="datetime1">
              <a:rPr lang="en-IN" smtClean="0"/>
              <a:t>18-08-2024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5045" y="533400"/>
            <a:ext cx="39624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385129" y="1447802"/>
            <a:ext cx="39624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5163" y="930144"/>
            <a:ext cx="6168212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0D05-0000-4065-84C7-F5E0DA140B0B}" type="datetime1">
              <a:rPr lang="en-IN" smtClean="0"/>
              <a:t>18-08-2024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8534401" y="434162"/>
            <a:ext cx="3099473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12056"/>
            <a:ext cx="109728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8616949" y="533400"/>
            <a:ext cx="298704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3F99-EEEA-4027-BCE2-F6BFEF492407}" type="datetime1">
              <a:rPr lang="en-IN" smtClean="0"/>
              <a:t>18-08-2024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1973" y="435768"/>
            <a:ext cx="7900416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558129" y="434162"/>
            <a:ext cx="11075745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670560" y="4985590"/>
            <a:ext cx="1091184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70560" y="530352"/>
            <a:ext cx="1091184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5035104" y="6111876"/>
            <a:ext cx="3048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53139C13-3B6D-4279-A806-58498CCFCDF8}" type="datetime1">
              <a:rPr lang="en-IN" smtClean="0"/>
              <a:t>18-08-2024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8083104" y="6111876"/>
            <a:ext cx="3048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131104" y="61118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D391604-1979-42D9-8BEE-F42EBB8DC81E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4E49-E500-D0AA-83AB-EB674385C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297" y="1283516"/>
            <a:ext cx="9144000" cy="21454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800" b="1" dirty="0">
                <a:latin typeface="Algerian" panose="04020705040A02060702" pitchFamily="82" charset="0"/>
              </a:rPr>
              <a:t>MAJOR PROJECT </a:t>
            </a:r>
            <a:br>
              <a:rPr lang="en-US" sz="3800" b="1" dirty="0">
                <a:latin typeface="Algerian" panose="04020705040A02060702" pitchFamily="82" charset="0"/>
              </a:rPr>
            </a:br>
            <a:r>
              <a:rPr lang="en-US" sz="3800" b="1" dirty="0">
                <a:latin typeface="Algerian" panose="04020705040A02060702" pitchFamily="82" charset="0"/>
              </a:rPr>
              <a:t>ON</a:t>
            </a:r>
            <a:br>
              <a:rPr lang="en-US" b="1" dirty="0">
                <a:latin typeface="Algerian" panose="04020705040A02060702" pitchFamily="82" charset="0"/>
              </a:rPr>
            </a:br>
            <a:r>
              <a:rPr lang="en-US" sz="3600" b="1" dirty="0">
                <a:latin typeface="Algerian" panose="04020705040A02060702" pitchFamily="82" charset="0"/>
              </a:rPr>
              <a:t>PLANT DISEASE DETECTION USING ALEXNET MODEL</a:t>
            </a:r>
            <a:endParaRPr lang="en-IN" sz="36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75987-0B92-6FA0-A687-809EE2CB3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3872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Under the guidance of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Mrs.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Tapaswini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Pattanaik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(Asst. Professor, Department of ECE)</a:t>
            </a: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E0A3EA-0031-9C70-A631-912890536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91078"/>
              </p:ext>
            </p:extLst>
          </p:nvPr>
        </p:nvGraphicFramePr>
        <p:xfrm>
          <a:off x="1742771" y="1286084"/>
          <a:ext cx="8965051" cy="2145483"/>
        </p:xfrm>
        <a:graphic>
          <a:graphicData uri="http://schemas.openxmlformats.org/drawingml/2006/table">
            <a:tbl>
              <a:tblPr/>
              <a:tblGrid>
                <a:gridCol w="8965051">
                  <a:extLst>
                    <a:ext uri="{9D8B030D-6E8A-4147-A177-3AD203B41FA5}">
                      <a16:colId xmlns:a16="http://schemas.microsoft.com/office/drawing/2014/main" val="2677044627"/>
                    </a:ext>
                  </a:extLst>
                </a:gridCol>
              </a:tblGrid>
              <a:tr h="2145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242165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69D95403-48C3-22A5-5C9C-0ED376EE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3" b="50325"/>
          <a:stretch>
            <a:fillRect/>
          </a:stretch>
        </p:blipFill>
        <p:spPr>
          <a:xfrm>
            <a:off x="556260" y="407150"/>
            <a:ext cx="3078480" cy="831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1AEC83-6CB8-0D85-3368-8C62DD1F5415}"/>
              </a:ext>
            </a:extLst>
          </p:cNvPr>
          <p:cNvSpPr txBox="1"/>
          <p:nvPr/>
        </p:nvSpPr>
        <p:spPr>
          <a:xfrm>
            <a:off x="4316502" y="4817133"/>
            <a:ext cx="3817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7F09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3DED1">
                    <a:shade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Presented By –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E3DED1">
                    <a:shade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Saumya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rgbClr val="E3DED1">
                    <a:shade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kant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E3DED1">
                    <a:shade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Baral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3CCB98-D47D-459D-AF4B-6452DAD6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42" y="4448780"/>
            <a:ext cx="3275316" cy="2002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4B4A63-B019-C06B-2013-516D763D6502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61914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9D73-6682-CA77-84DC-6A86AB748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560" y="559837"/>
            <a:ext cx="8818880" cy="564255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Here's a general outline of the process: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labeled images of healthy and diseased plant leaves, representing different diseases and health conditions.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 images to a uniform size, normalize pixel values, and apply data augmentation for better model generalization.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AlexNet's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 using a deep learning framework (e.g., TensorFlow 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It includes convolutional and fully connected layers.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data into training, validation, and testing sets. Train the model on the training set, using techniques like categorical cross-entropy loss and optimization (e.g., SGD, Adam).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9E4AD-274F-8082-5CE3-7AED9E88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10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6E88E-CC12-F656-B656-CCD1351C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801" y="354096"/>
            <a:ext cx="784903" cy="799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212269-1EAC-4344-C5C3-7D5E8D371CC1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0739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5E00-BD1C-0265-1D03-0902A49AF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720" y="692912"/>
            <a:ext cx="9052560" cy="4187952"/>
          </a:xfrm>
        </p:spPr>
        <p:txBody>
          <a:bodyPr>
            <a:normAutofit lnSpcReduction="10000"/>
          </a:bodyPr>
          <a:lstStyle/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the trained model's performance on the testing set, using metrics like accuracy, precision, recall, and F1-score to measure disease classification accuracy.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needed, adjust hyperparameters, architecture, or use transfer learning by starting with a pre-trained model and adapting it to your dataset.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satisfied, deploy the model in real-world scenarios, like apps, websites, or IoT devices, allowing users to upload images and get disease predictions.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6E9D93-CF59-7799-C23D-0D917096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9E22F-A3FF-8126-C260-4725A098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463" y="380999"/>
            <a:ext cx="795241" cy="8097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E546F3-827B-6677-17F1-C6831C668A05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06179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4C0F-9957-C418-A6D8-12B07381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58"/>
            <a:ext cx="10911840" cy="1051560"/>
          </a:xfrm>
        </p:spPr>
        <p:txBody>
          <a:bodyPr/>
          <a:lstStyle/>
          <a:p>
            <a:r>
              <a:rPr lang="en-US" dirty="0"/>
              <a:t>Result Analysis Of </a:t>
            </a:r>
            <a:r>
              <a:rPr lang="en-US" dirty="0" err="1"/>
              <a:t>AlexNet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6D70A-7F64-7F3F-4162-3C77439B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12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82CFD-A4D3-744D-46CA-120A953BCD36}"/>
              </a:ext>
            </a:extLst>
          </p:cNvPr>
          <p:cNvSpPr txBox="1"/>
          <p:nvPr/>
        </p:nvSpPr>
        <p:spPr>
          <a:xfrm>
            <a:off x="2611120" y="5560686"/>
            <a:ext cx="4025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Figure 4: </a:t>
            </a:r>
            <a:r>
              <a:rPr lang="en-US" sz="1100" dirty="0"/>
              <a:t>Graph of Training and Validation Accuracy</a:t>
            </a:r>
            <a:endParaRPr lang="en-IN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0178B6-BE8A-8949-7066-5AF837A3E8E3}"/>
              </a:ext>
            </a:extLst>
          </p:cNvPr>
          <p:cNvSpPr txBox="1"/>
          <p:nvPr/>
        </p:nvSpPr>
        <p:spPr>
          <a:xfrm>
            <a:off x="6552005" y="5552992"/>
            <a:ext cx="359484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Figure 5: </a:t>
            </a:r>
            <a:r>
              <a:rPr lang="en-US" sz="1100" dirty="0"/>
              <a:t>Graph of Training and Validation Loss</a:t>
            </a:r>
            <a:endParaRPr lang="en-IN" sz="1100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E86E4-D5DB-4859-353F-8A3F9FD7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155" y="380999"/>
            <a:ext cx="792549" cy="810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B25C10-2573-3496-85BC-6DA508DC1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52" y="1191837"/>
            <a:ext cx="6892402" cy="42009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28AF0E-CF29-B55F-A9CF-5AD9B238E0BE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665D0C-E95D-BADE-DB20-38B5D6B6C070}"/>
              </a:ext>
            </a:extLst>
          </p:cNvPr>
          <p:cNvSpPr txBox="1"/>
          <p:nvPr/>
        </p:nvSpPr>
        <p:spPr>
          <a:xfrm>
            <a:off x="8349428" y="1839360"/>
            <a:ext cx="234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X-axis = Epoch</a:t>
            </a:r>
          </a:p>
          <a:p>
            <a:r>
              <a:rPr lang="en-US" sz="1000" dirty="0"/>
              <a:t>Y-axis = Accuracy</a:t>
            </a:r>
            <a:endParaRPr lang="en-IN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727E89-EF9D-6EE4-B05A-3CFE089A90F9}"/>
              </a:ext>
            </a:extLst>
          </p:cNvPr>
          <p:cNvSpPr txBox="1"/>
          <p:nvPr/>
        </p:nvSpPr>
        <p:spPr>
          <a:xfrm>
            <a:off x="4623697" y="4408720"/>
            <a:ext cx="234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X-axis = Epoch</a:t>
            </a:r>
          </a:p>
          <a:p>
            <a:r>
              <a:rPr lang="en-US" sz="1000" dirty="0"/>
              <a:t>Y-axis = Accuracy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4191038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C4D84-4927-14C1-D770-07DEA7B5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13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1CE49-A30B-EFFE-304E-46EB9B02D2B5}"/>
              </a:ext>
            </a:extLst>
          </p:cNvPr>
          <p:cNvSpPr txBox="1"/>
          <p:nvPr/>
        </p:nvSpPr>
        <p:spPr>
          <a:xfrm>
            <a:off x="597936" y="5401471"/>
            <a:ext cx="403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Figure 2:</a:t>
            </a:r>
            <a:r>
              <a:rPr lang="en-US" dirty="0"/>
              <a:t> A Testing Image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9F5E2-3228-7C00-1250-EAA2B6C0E56E}"/>
              </a:ext>
            </a:extLst>
          </p:cNvPr>
          <p:cNvSpPr txBox="1"/>
          <p:nvPr/>
        </p:nvSpPr>
        <p:spPr>
          <a:xfrm>
            <a:off x="5460007" y="5413150"/>
            <a:ext cx="534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Figure 3:</a:t>
            </a:r>
            <a:r>
              <a:rPr lang="en-US" dirty="0"/>
              <a:t> results outputs of trained dataset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0C1D87-0560-DAB2-DC4F-8D052EA63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659" y="403411"/>
            <a:ext cx="732045" cy="748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27E1DE-0E45-ABB9-4923-E9B78AEA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44" y="617522"/>
            <a:ext cx="4033838" cy="47227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C0EEEC-3818-2ED6-FFC9-DFE02AD0CEDE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0AB9D3-3F6D-24BD-4F77-6C441D665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988" y="676737"/>
            <a:ext cx="5283526" cy="4663514"/>
          </a:xfrm>
        </p:spPr>
      </p:pic>
    </p:spTree>
    <p:extLst>
      <p:ext uri="{BB962C8B-B14F-4D97-AF65-F5344CB8AC3E}">
        <p14:creationId xmlns:p14="http://schemas.microsoft.com/office/powerpoint/2010/main" val="116103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FE1F00C-2367-7C97-D172-461A4C3A4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015545"/>
              </p:ext>
            </p:extLst>
          </p:nvPr>
        </p:nvGraphicFramePr>
        <p:xfrm>
          <a:off x="1485900" y="1544320"/>
          <a:ext cx="9439464" cy="1131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88">
                  <a:extLst>
                    <a:ext uri="{9D8B030D-6E8A-4147-A177-3AD203B41FA5}">
                      <a16:colId xmlns:a16="http://schemas.microsoft.com/office/drawing/2014/main" val="756801222"/>
                    </a:ext>
                  </a:extLst>
                </a:gridCol>
                <a:gridCol w="3146488">
                  <a:extLst>
                    <a:ext uri="{9D8B030D-6E8A-4147-A177-3AD203B41FA5}">
                      <a16:colId xmlns:a16="http://schemas.microsoft.com/office/drawing/2014/main" val="4059796237"/>
                    </a:ext>
                  </a:extLst>
                </a:gridCol>
                <a:gridCol w="3146488">
                  <a:extLst>
                    <a:ext uri="{9D8B030D-6E8A-4147-A177-3AD203B41FA5}">
                      <a16:colId xmlns:a16="http://schemas.microsoft.com/office/drawing/2014/main" val="474849394"/>
                    </a:ext>
                  </a:extLst>
                </a:gridCol>
              </a:tblGrid>
              <a:tr h="607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69268"/>
                  </a:ext>
                </a:extLst>
              </a:tr>
              <a:tr h="524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ALEXNET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1743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34EC7-E74A-405E-CED4-AAECD08F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14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0A54A-9990-D1BC-9310-D4D77C2BB2D6}"/>
              </a:ext>
            </a:extLst>
          </p:cNvPr>
          <p:cNvSpPr txBox="1"/>
          <p:nvPr/>
        </p:nvSpPr>
        <p:spPr>
          <a:xfrm>
            <a:off x="1280160" y="3009859"/>
            <a:ext cx="9850944" cy="1358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a KAGGLE dataset OF 2152 potato leaf images.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observe that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achieved 96% accuracy and loss is 0.53% in 40 epochs 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ABB61-9259-CA09-322D-0A852D40B0F3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82493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04D-8783-CFDB-6F06-3685A1C4D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513839" y="769736"/>
            <a:ext cx="10252403" cy="91910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69452-CD4A-C917-86EB-1BE56C662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240" y="1874520"/>
            <a:ext cx="8910320" cy="3229324"/>
          </a:xfrm>
        </p:spPr>
        <p:txBody>
          <a:bodyPr>
            <a:normAutofit/>
          </a:bodyPr>
          <a:lstStyle/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AlexNet architecture for plant disease detection involves training a deep convolutional neural network to learn relevant features from plant leaf images and classify them as healthy or diseased.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demonstrates the application of deep learning in agricultural contexts to aid in early disease detection and crop management.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F794D-9684-BAC9-F552-64984E20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15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D0C88-AB60-1968-0B5A-E3670810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32" y="385936"/>
            <a:ext cx="771374" cy="785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6517F-FFC5-8449-43D8-D5F72985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176" y="534552"/>
            <a:ext cx="1439398" cy="1493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A5B2A-4F9C-5409-864C-3D6B39BE46A5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13933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BC67-E74D-FA5E-7316-F4A09DFAC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3089088"/>
            <a:ext cx="3692336" cy="70014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E8CC-F4F6-B07B-C519-69CBA10E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893220"/>
            <a:ext cx="10911840" cy="18341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spc="-10" dirty="0">
                <a:solidFill>
                  <a:srgbClr val="1617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future work, it would be beneficial to train </a:t>
            </a:r>
            <a:r>
              <a:rPr lang="en-US" sz="1800" spc="-10" dirty="0" err="1">
                <a:solidFill>
                  <a:srgbClr val="1617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1800" spc="-10" dirty="0">
                <a:solidFill>
                  <a:srgbClr val="1617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models with a larger dataset containing more diseases and crops.</a:t>
            </a:r>
          </a:p>
          <a:p>
            <a:pPr>
              <a:lnSpc>
                <a:spcPct val="150000"/>
              </a:lnSpc>
            </a:pPr>
            <a:r>
              <a:rPr lang="en-US" sz="1800" spc="-10" dirty="0">
                <a:solidFill>
                  <a:srgbClr val="16171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 increase in dataset size can be achieved by adding more images as data points to enable the network to identify and classify a wider range of diseases and plant species.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EC80D-E250-C87A-C815-FAF00A34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16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37E81-5F5B-4AE1-A9B8-F95002961AE3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4483D7-1ECC-C540-E006-723B7EEE9CEE}"/>
              </a:ext>
            </a:extLst>
          </p:cNvPr>
          <p:cNvSpPr txBox="1">
            <a:spLocks/>
          </p:cNvSpPr>
          <p:nvPr/>
        </p:nvSpPr>
        <p:spPr>
          <a:xfrm>
            <a:off x="741680" y="551319"/>
            <a:ext cx="3423920" cy="556121"/>
          </a:xfrm>
          <a:prstGeom prst="rect">
            <a:avLst/>
          </a:prstGeom>
        </p:spPr>
        <p:txBody>
          <a:bodyPr vert="horz" anchor="b">
            <a:normAutofit fontScale="9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en-US" dirty="0"/>
              <a:t>CONCLUSION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BB2D3-3964-27DA-2B1B-14520C2C811D}"/>
              </a:ext>
            </a:extLst>
          </p:cNvPr>
          <p:cNvSpPr txBox="1"/>
          <p:nvPr/>
        </p:nvSpPr>
        <p:spPr>
          <a:xfrm>
            <a:off x="741680" y="1047537"/>
            <a:ext cx="10820400" cy="22279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Hence from the above proposed method we have presented model for automatic classification of plant disease classification on Alex Net and CNN.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proposed model was based on Convolutional Neural Network architecture. We deployed Alex Net, a convolutional neural network, as the encoder to encode an image into a compact representation as the graphical features.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80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46B9-AD6E-CB34-0DC7-7CD99DF3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0" y="741997"/>
            <a:ext cx="10129520" cy="7184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91308-907A-D451-3F84-3FD395869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440" y="1763486"/>
            <a:ext cx="8981440" cy="3915954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I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Jackulin,</a:t>
            </a:r>
            <a:r>
              <a:rPr lang="en-IN" sz="29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Murugavalli. 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review on detection of plant disease using machine learning and deep learning approaches. Measurement: Sensors (2022).</a:t>
            </a:r>
          </a:p>
          <a:p>
            <a:pPr algn="just"/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t">
              <a:spcBef>
                <a:spcPts val="0"/>
              </a:spcBef>
            </a:pPr>
            <a:r>
              <a:rPr lang="en-IN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Muhammad Shoaib, Babar Shah, Shaker EI-</a:t>
            </a:r>
            <a:r>
              <a:rPr lang="en-IN" sz="2900" i="0" u="none" strike="noStrike" kern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Sappagh</a:t>
            </a:r>
            <a:r>
              <a:rPr lang="en-IN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Akhtar Ali, Asad Ullah, </a:t>
            </a:r>
            <a:r>
              <a:rPr lang="en-IN" sz="2900" i="0" u="none" strike="noStrike" kern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Fayadh</a:t>
            </a:r>
            <a:r>
              <a:rPr lang="en-IN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900" i="0" u="none" strike="noStrike" kern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Alenezi</a:t>
            </a:r>
            <a:r>
              <a:rPr lang="en-IN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Tsanko Gechev, Tariq Hussain and Farman Ali. </a:t>
            </a:r>
            <a:r>
              <a:rPr lang="en-US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advanced deep learning models-based plant disease detection: A review of recent research. </a:t>
            </a:r>
            <a:r>
              <a:rPr lang="en-IN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Plant Science (2023).</a:t>
            </a:r>
          </a:p>
          <a:p>
            <a:pPr marL="0" indent="0" algn="just" fontAlgn="t">
              <a:spcBef>
                <a:spcPts val="0"/>
              </a:spcBef>
              <a:buNone/>
            </a:pPr>
            <a:endParaRPr lang="en-IN" sz="2900" i="0" u="none" strike="noStrike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t">
              <a:spcBef>
                <a:spcPts val="0"/>
              </a:spcBef>
            </a:pPr>
            <a:r>
              <a:rPr lang="en-IN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Vinod Kumar, Hritik Arora, Harsh, Jatin Sisodia. </a:t>
            </a:r>
            <a:r>
              <a:rPr lang="en-US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Resnet-based approach for Detection and Classification of Plant Leaf Diseases</a:t>
            </a:r>
            <a:r>
              <a:rPr lang="en-I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Xplore (2020).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Vijai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Singh, A.K. Mishra. Detection of plant leaf diseases using image segmentation and soft computing techniques. Information processing in agriculture (2017).</a:t>
            </a:r>
          </a:p>
          <a:p>
            <a:pPr algn="just"/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de-DE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LILI LI, SHUJUAN ZHANG , AND BIN WANG. </a:t>
            </a:r>
            <a:r>
              <a:rPr lang="en-US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Plant Disease Detection and Classification by Deep Learning—A Review. </a:t>
            </a:r>
            <a:r>
              <a:rPr lang="en-IN" sz="2900" i="0" u="none" strike="noStrik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Access (2021).</a:t>
            </a:r>
            <a:endParaRPr lang="en-I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5FD25-CD36-7BA1-74DA-D9376397B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17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3AF6B-E4C2-28A7-DC0F-A7C63CE3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307" y="403192"/>
            <a:ext cx="791397" cy="805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BF80E-EE8D-7A0E-E993-2B716A8A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74" y="497077"/>
            <a:ext cx="1429866" cy="1208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30AAC-93B2-F67B-983B-13AAF679BE23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877833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BF18-0E48-0377-6458-47DF3517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89" y="2096977"/>
            <a:ext cx="9971915" cy="162426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Algerian" panose="04020705040A02060702" pitchFamily="82" charset="0"/>
              </a:rPr>
              <a:t>THANK YOU</a:t>
            </a:r>
            <a:endParaRPr lang="en-IN" sz="72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25305-8234-6704-4705-5AEE0C82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26721"/>
            <a:ext cx="3742577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0D904-F6A2-4D2F-D824-B762C43FF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840343"/>
            <a:ext cx="2253153" cy="2027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93069B-A623-0CCA-A37E-BD944383398F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82666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7397-7BF7-FB71-617B-12AABF0C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093" y="283845"/>
            <a:ext cx="9050547" cy="1325563"/>
          </a:xfrm>
        </p:spPr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A5655-35D6-B96C-8F7C-7601016C0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364" y="1760538"/>
            <a:ext cx="8895271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6AC41-ED98-4E0D-C0B6-4AF82D61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92B90-66E7-66C8-5DA0-3D6E4E1E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655" y="25762"/>
            <a:ext cx="508345" cy="51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04271-E56E-4E36-03AE-485B739E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040" y="426974"/>
            <a:ext cx="2981615" cy="5486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A5707-0DC5-7AB2-B318-E3674911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246" y="600973"/>
            <a:ext cx="996642" cy="985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56B68E-8C99-2124-0D90-E5A5329A5A22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6434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0BCE-5F58-0D1C-F1BA-CD2DA27E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398" y="164891"/>
            <a:ext cx="9041922" cy="1325563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6293A-F223-4BD3-299E-F625A08A1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364" y="1774825"/>
            <a:ext cx="8895271" cy="3971326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diseases and pests threaten agriculture and food security worldwide.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Early, precise detection is vital for effective management.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learning, especially CNNs such 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Resnet,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excels in identifying and classifying issues.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 analyze plant images, differentiating between health and disease.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also discern normal plants from those affected by pests.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4962C-0923-9E91-538C-8228A275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E4481-CCC3-4B5D-435D-23C8974F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440" y="403280"/>
            <a:ext cx="869195" cy="885071"/>
          </a:xfrm>
          <a:prstGeom prst="rect">
            <a:avLst/>
          </a:prstGeom>
        </p:spPr>
      </p:pic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839DC5C2-E4AC-3C02-91B9-91E6919BC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7840" y="403280"/>
            <a:ext cx="1229360" cy="122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14AE3-C2AB-9554-A7FC-0F59D471BCC0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18318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4</a:t>
            </a:fld>
            <a:endParaRPr lang="en-I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96203"/>
              </p:ext>
            </p:extLst>
          </p:nvPr>
        </p:nvGraphicFramePr>
        <p:xfrm>
          <a:off x="1786466" y="1401829"/>
          <a:ext cx="8407401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45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6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74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56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SL.NO</a:t>
                      </a:r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TOPIC NAME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AUTHORS/PUBLISHING  JOURNAL</a:t>
                      </a:r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YEAR</a:t>
                      </a:r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METHODOLOGIES</a:t>
                      </a:r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ADVANTAGES</a:t>
                      </a:r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DISADVANTAGES</a:t>
                      </a:r>
                    </a:p>
                    <a:p>
                      <a:endParaRPr lang="en-IN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072">
                <a:tc>
                  <a:txBody>
                    <a:bodyPr/>
                    <a:lstStyle/>
                    <a:p>
                      <a:r>
                        <a:rPr lang="en-IN" sz="900" b="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A comprehensive review on detection of plant disease using machine learning and deep learning approaches </a:t>
                      </a:r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800" dirty="0"/>
                        <a:t>C Jackulin ,</a:t>
                      </a:r>
                      <a:r>
                        <a:rPr lang="en-IN" sz="800" baseline="0" dirty="0"/>
                        <a:t> </a:t>
                      </a:r>
                    </a:p>
                    <a:p>
                      <a:r>
                        <a:rPr lang="en-IN" sz="800" dirty="0"/>
                        <a:t>S. Murugavalli</a:t>
                      </a:r>
                    </a:p>
                    <a:p>
                      <a:endParaRPr lang="en-IN" sz="800" dirty="0"/>
                    </a:p>
                    <a:p>
                      <a:r>
                        <a:rPr lang="en-IN" sz="800" b="1" dirty="0"/>
                        <a:t>Measurement: Sensors</a:t>
                      </a:r>
                    </a:p>
                    <a:p>
                      <a:endParaRPr lang="en-IN" sz="800" dirty="0"/>
                    </a:p>
                    <a:p>
                      <a:endParaRPr lang="en-IN" sz="800" b="1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2022</a:t>
                      </a:r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various machine learning and deep learning techniques are used to identify plant diseases by extracting features from images.</a:t>
                      </a:r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Improves plant disease detection, compares techniques, applies advanced models, and</a:t>
                      </a:r>
                      <a:r>
                        <a:rPr lang="en-US" sz="800" baseline="0" dirty="0"/>
                        <a:t> </a:t>
                      </a:r>
                      <a:r>
                        <a:rPr lang="en-US" sz="800" dirty="0"/>
                        <a:t>benefits  agriculture.</a:t>
                      </a:r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dirty="0"/>
                        <a:t>Small datasets, overfitting risks, high computational demands, limited generalization, </a:t>
                      </a:r>
                      <a:endParaRPr lang="en-IN" sz="800" dirty="0"/>
                    </a:p>
                    <a:p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4227">
                <a:tc>
                  <a:txBody>
                    <a:bodyPr/>
                    <a:lstStyle/>
                    <a:p>
                      <a:r>
                        <a:rPr lang="en-IN" sz="900" b="0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An advanced deep learning models-based plant disease detection: A review of recent research</a:t>
                      </a:r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800" dirty="0"/>
                        <a:t>Muhammad Shoaib, Babar Shah, Shaker EI-</a:t>
                      </a:r>
                      <a:r>
                        <a:rPr lang="en-IN" sz="800" dirty="0" err="1"/>
                        <a:t>Sappagh</a:t>
                      </a:r>
                      <a:r>
                        <a:rPr lang="en-IN" sz="800" dirty="0"/>
                        <a:t>,</a:t>
                      </a:r>
                    </a:p>
                    <a:p>
                      <a:r>
                        <a:rPr lang="en-IN" sz="800" dirty="0"/>
                        <a:t>Akhtar Ali, Asad Ullah, </a:t>
                      </a:r>
                      <a:r>
                        <a:rPr lang="en-IN" sz="800" dirty="0" err="1"/>
                        <a:t>Fayadh</a:t>
                      </a:r>
                      <a:r>
                        <a:rPr lang="en-IN" sz="800" dirty="0"/>
                        <a:t> </a:t>
                      </a:r>
                      <a:r>
                        <a:rPr lang="en-IN" sz="800" dirty="0" err="1"/>
                        <a:t>Alenezi</a:t>
                      </a:r>
                      <a:r>
                        <a:rPr lang="en-IN" sz="800" dirty="0"/>
                        <a:t>, Tsanko Gechev,</a:t>
                      </a:r>
                    </a:p>
                    <a:p>
                      <a:r>
                        <a:rPr lang="en-IN" sz="800" dirty="0"/>
                        <a:t>Tariq Hussain and Farman Ali</a:t>
                      </a:r>
                    </a:p>
                    <a:p>
                      <a:endParaRPr lang="en-IN" sz="800" dirty="0"/>
                    </a:p>
                    <a:p>
                      <a:r>
                        <a:rPr lang="en-IN" sz="800" b="1" dirty="0"/>
                        <a:t>Frontiers in Plant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2023</a:t>
                      </a:r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CNNs and machine learning are used to detect plant diseases and pests, addressing data and image quality issues.</a:t>
                      </a:r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Machine Learning and Deep Learning boost accuracy, enable early detection, improve efficiency, support generalizable models, provide accessible datasets, reduce costs, and transfer knowledge.</a:t>
                      </a:r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Exclusion of recent developments, Limited coverage of ML/DL techniques, Lack of comprehensive economic</a:t>
                      </a:r>
                    </a:p>
                    <a:p>
                      <a:endParaRPr lang="en-IN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072">
                <a:tc>
                  <a:txBody>
                    <a:bodyPr/>
                    <a:lstStyle/>
                    <a:p>
                      <a:r>
                        <a:rPr lang="en-IN" sz="900" b="0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/>
                        <a:t>Resnet</a:t>
                      </a:r>
                      <a:r>
                        <a:rPr lang="en-US" sz="800" dirty="0"/>
                        <a:t>-based approach for Detection and Classification of Plant Leaf Diseases</a:t>
                      </a:r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Vinod Kumar, Hritik Arora, Harsh, Jatin Sisodia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8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b="1" dirty="0"/>
                        <a:t>IEEE Xplore</a:t>
                      </a:r>
                    </a:p>
                    <a:p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2020</a:t>
                      </a:r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Used a plant disease image dataset, applied ResNet34 for classification, and outperformed other methods in terms of accuracy and precision.</a:t>
                      </a:r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Achieves superior disease classification accuracy and precision using ResNet34 on a diverse plant image dataset.</a:t>
                      </a:r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Incomplete dataset, overlooking real-world challenges, neglecting external factors, lack of real-world validation </a:t>
                      </a:r>
                      <a:endParaRPr lang="en-IN" sz="800" dirty="0"/>
                    </a:p>
                    <a:p>
                      <a:endParaRPr lang="en-IN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1483" y="584200"/>
            <a:ext cx="581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7F09">
                    <a:tint val="88000"/>
                    <a:satMod val="150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LITERATURE REVIEW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5132A-58D1-C0FF-DCAC-ACEDC6BD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410" y="380999"/>
            <a:ext cx="834294" cy="849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4AC82-3475-5CDD-1582-D1591CE4D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576" y="435355"/>
            <a:ext cx="1005647" cy="94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357368"/>
              </p:ext>
            </p:extLst>
          </p:nvPr>
        </p:nvGraphicFramePr>
        <p:xfrm>
          <a:off x="1394546" y="1462399"/>
          <a:ext cx="9390888" cy="393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7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2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67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617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SL.NO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TOPIC NAME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AUTHORS/PUBLISHING  GOURNAL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METHODOLOGIES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ADVANTSGES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/>
                        <a:t>DIADVANTAGES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1584">
                <a:tc>
                  <a:txBody>
                    <a:bodyPr/>
                    <a:lstStyle/>
                    <a:p>
                      <a:r>
                        <a:rPr lang="en-IN" sz="900" b="0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Detection of plant leaf diseases using image </a:t>
                      </a:r>
                      <a:r>
                        <a:rPr lang="en-US" sz="1000" dirty="0" err="1"/>
                        <a:t>segmentatio</a:t>
                      </a:r>
                      <a:r>
                        <a:rPr lang="en-US" sz="1000" dirty="0"/>
                        <a:t> n and soft computing techniques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dirty="0" err="1"/>
                        <a:t>Vijai</a:t>
                      </a:r>
                      <a:r>
                        <a:rPr lang="en-IN" sz="1000" dirty="0"/>
                        <a:t> Singh, A.K. Mishra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1" dirty="0"/>
                        <a:t>Information Processing in Agriculture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The process includes capturing plant leaf images, improving quality, masking green pixels, removing infected clusters, genetic algorithm segmentation, color feature extraction, and disease classification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Automated disease detection, early identification, efficiency, accuracy, versatility, and environmental friendliness.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Accuracy issues, prior knowledge required, limited disease coverage, symptom variation, optimization needs, and potential expansion to cover more diseases.</a:t>
                      </a:r>
                      <a:endParaRPr lang="en-IN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8641">
                <a:tc>
                  <a:txBody>
                    <a:bodyPr/>
                    <a:lstStyle/>
                    <a:p>
                      <a:r>
                        <a:rPr lang="en-IN" sz="900" b="0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Plant Disease Detection and Classification by Deep Learning—A Review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LILI LI , SHUJUAN ZHANG, AND BIN WANG </a:t>
                      </a:r>
                    </a:p>
                    <a:p>
                      <a:endParaRPr lang="de-DE" sz="1000" dirty="0"/>
                    </a:p>
                    <a:p>
                      <a:r>
                        <a:rPr lang="en-IN" sz="1000" b="1" dirty="0"/>
                        <a:t>IEEE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Collection of diverse plant images, preprocess and augment the data, select a suitable deep learning model, train, validate, fine-tune, and deploy for plant disease detection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High accuracy, speed, scalability, non-invasive, automation, continuous learning.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Data dependency, limited generalization, computational resources, interpretability, vulnerability to environmental factors, complex initial setup</a:t>
                      </a:r>
                      <a:endParaRPr lang="en-IN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B294879-51BA-8F57-8314-F46433CE0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354" y="380999"/>
            <a:ext cx="804874" cy="819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1D7D5-3D65-D335-9DD6-05552BD66A18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71450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D57B-BD75-59C0-D3B6-875F39B3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21639"/>
            <a:ext cx="10911840" cy="1051560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8C5A-C2FD-5F09-DA3F-E944EFC1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880" y="1700784"/>
            <a:ext cx="8879840" cy="3983736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occurrences of plant diseases pose a significant threat to global food security, demanding swift and accurate detection methods.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plant disease detection methods lack the precision needed for early diagnosis, leading to delayed responses and increased crop damage.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the power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 advanced deep learning model, offers a promising solution to enhance accuracy and speed in plant disease detection, thereby mitigating agricultural losses.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3FBF-0209-AA24-E5B1-138D6E86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2E266-3256-9F80-DAD6-CA7A9D66B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730" y="380999"/>
            <a:ext cx="842974" cy="858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0ADA9-EA9C-A4A0-DE8A-65D4CA19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574" y="513513"/>
            <a:ext cx="1094483" cy="1187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9B8220-F94C-EDE7-1AA6-0D20DF8F5C42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769820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876C-4767-0A00-0430-FA1BA895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532" y="263525"/>
            <a:ext cx="9024668" cy="1325563"/>
          </a:xfrm>
        </p:spPr>
        <p:txBody>
          <a:bodyPr/>
          <a:lstStyle/>
          <a:p>
            <a:r>
              <a:rPr lang="en-US" dirty="0"/>
              <a:t>MOTIVATION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0755F-EC24-8B2E-CDB8-C927476D5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67" y="1876425"/>
            <a:ext cx="8869391" cy="3955415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 diseases may seriously threaten crops. Therefore, it is critical to identify them early so that we can take the necessary precautions.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modern ways of diagnosing plant diseases is to classify images using an automated system depending on the illness.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 provides pretty good image categorization accuracy.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330BF-EFDA-473C-1204-B5463197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F8217-BA92-C95E-4C45-91B0318C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217" y="380999"/>
            <a:ext cx="811487" cy="826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06CB0-2938-9904-A59A-04D439F7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52" y="550862"/>
            <a:ext cx="1437627" cy="132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3A34A1-80D8-D5EE-2413-A5D23E63248E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44511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4AF8B-6F94-D41A-D605-5CC76742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51" y="408355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br>
              <a:rPr lang="en-US" dirty="0"/>
            </a:b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CA1C0-E4E0-55EB-C023-D81512260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0BA7E-A7B5-4373-14E4-3244914E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409" y="380999"/>
            <a:ext cx="824295" cy="839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4AE66-FB76-5DF4-44AB-A9FDE9932D96}"/>
              </a:ext>
            </a:extLst>
          </p:cNvPr>
          <p:cNvSpPr txBox="1"/>
          <p:nvPr/>
        </p:nvSpPr>
        <p:spPr>
          <a:xfrm>
            <a:off x="3163779" y="537287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1: </a:t>
            </a:r>
            <a:r>
              <a:rPr lang="en-US" i="1" dirty="0" err="1"/>
              <a:t>AlexNet</a:t>
            </a:r>
            <a:r>
              <a:rPr lang="en-US" i="1" dirty="0"/>
              <a:t> model classification of layers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4F67592-E5AA-4644-5FA9-15FA3907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17" y="469926"/>
            <a:ext cx="742981" cy="5668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D51C4F0-DA8E-AC05-1F91-695118C34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9" y="1581956"/>
            <a:ext cx="10739218" cy="35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1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921A5-96E1-7635-8A33-42A48044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305" y="1618587"/>
            <a:ext cx="8915400" cy="3741575"/>
          </a:xfrm>
        </p:spPr>
        <p:txBody>
          <a:bodyPr>
            <a:normAutofit/>
          </a:bodyPr>
          <a:lstStyle/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AlexNet architecture for plant disease detection involves a multi-step process that includes data collection, preprocessing, model architecture setup, training, and evaluation. 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 is a deep convolutional neural network (CNN) architecture that was originally designed for image classification tasks.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24293-1BA0-B231-730F-028A6186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1604-1979-42D9-8BEE-F42EBB8DC81E}" type="slidenum">
              <a:rPr lang="en-IN" smtClean="0"/>
              <a:t>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730C1-748A-BE94-2BD5-370464A5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217" y="380999"/>
            <a:ext cx="811487" cy="8263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13BAE9-9B0E-E0DA-B870-370383D9D747}"/>
              </a:ext>
            </a:extLst>
          </p:cNvPr>
          <p:cNvSpPr txBox="1"/>
          <p:nvPr/>
        </p:nvSpPr>
        <p:spPr>
          <a:xfrm>
            <a:off x="1219566" y="781525"/>
            <a:ext cx="703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</a:t>
            </a:r>
            <a:r>
              <a:rPr lang="en-US" sz="3600" b="1" dirty="0">
                <a:solidFill>
                  <a:srgbClr val="F07F09">
                    <a:tint val="88000"/>
                    <a:satMod val="150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2CAC5-F56D-8ABA-A775-9BDCF0076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50" y="540751"/>
            <a:ext cx="1362136" cy="1359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501B7-16B4-8680-A002-F78E5FA41A6B}"/>
              </a:ext>
            </a:extLst>
          </p:cNvPr>
          <p:cNvSpPr txBox="1"/>
          <p:nvPr/>
        </p:nvSpPr>
        <p:spPr>
          <a:xfrm>
            <a:off x="508343" y="6163493"/>
            <a:ext cx="10035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6</a:t>
            </a:r>
            <a:r>
              <a:rPr lang="en-US" sz="1200" baseline="30000" dirty="0"/>
              <a:t>th</a:t>
            </a:r>
            <a:r>
              <a:rPr lang="en-US" sz="1200" dirty="0"/>
              <a:t> May 2024                                               Department of Electronics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580417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3118</TotalTime>
  <Words>1564</Words>
  <Application>Microsoft Office PowerPoint</Application>
  <PresentationFormat>Widescreen</PresentationFormat>
  <Paragraphs>214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Algerian</vt:lpstr>
      <vt:lpstr>Arial</vt:lpstr>
      <vt:lpstr>Calibri</vt:lpstr>
      <vt:lpstr>Times New Roman</vt:lpstr>
      <vt:lpstr>Verdana</vt:lpstr>
      <vt:lpstr>Wingdings 2</vt:lpstr>
      <vt:lpstr>Aspect</vt:lpstr>
      <vt:lpstr>MAJOR PROJECT  ON PLANT DISEASE DETECTION USING ALEXNET MODEL</vt:lpstr>
      <vt:lpstr>CONTENTS</vt:lpstr>
      <vt:lpstr>INTRODUCTION</vt:lpstr>
      <vt:lpstr>PowerPoint Presentation</vt:lpstr>
      <vt:lpstr>PowerPoint Presentation</vt:lpstr>
      <vt:lpstr>PROBLEM STATEMENT</vt:lpstr>
      <vt:lpstr>MOTIVATION</vt:lpstr>
      <vt:lpstr>BLOCK DIAGRAM </vt:lpstr>
      <vt:lpstr>PowerPoint Presentation</vt:lpstr>
      <vt:lpstr>PowerPoint Presentation</vt:lpstr>
      <vt:lpstr>PowerPoint Presentation</vt:lpstr>
      <vt:lpstr>Result Analysis Of AlexNet</vt:lpstr>
      <vt:lpstr>PowerPoint Presentation</vt:lpstr>
      <vt:lpstr>PowerPoint Presentation</vt:lpstr>
      <vt:lpstr>SUMMARY</vt:lpstr>
      <vt:lpstr>FUTURE WORK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 ON PLANT DISEASE DETECTION USING ALEXNET MODEL</dc:title>
  <dc:creator>DARK SEID</dc:creator>
  <cp:lastModifiedBy>SAUMYA KANT BARAL</cp:lastModifiedBy>
  <cp:revision>36</cp:revision>
  <dcterms:created xsi:type="dcterms:W3CDTF">2023-08-24T22:56:24Z</dcterms:created>
  <dcterms:modified xsi:type="dcterms:W3CDTF">2024-08-18T10:13:19Z</dcterms:modified>
</cp:coreProperties>
</file>